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notesMasterIdLst>
    <p:notesMasterId r:id="rId17"/>
  </p:notesMasterIdLst>
  <p:handoutMasterIdLst>
    <p:handoutMasterId r:id="rId18"/>
  </p:handoutMasterIdLst>
  <p:sldIdLst>
    <p:sldId id="312" r:id="rId5"/>
    <p:sldId id="304" r:id="rId6"/>
    <p:sldId id="307" r:id="rId7"/>
    <p:sldId id="281" r:id="rId8"/>
    <p:sldId id="282" r:id="rId9"/>
    <p:sldId id="314" r:id="rId10"/>
    <p:sldId id="315" r:id="rId11"/>
    <p:sldId id="317" r:id="rId12"/>
    <p:sldId id="318" r:id="rId13"/>
    <p:sldId id="319" r:id="rId14"/>
    <p:sldId id="320" r:id="rId15"/>
    <p:sldId id="297" r:id="rId1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5388" autoAdjust="0"/>
  </p:normalViewPr>
  <p:slideViewPr>
    <p:cSldViewPr snapToGrid="0" snapToObjects="1">
      <p:cViewPr varScale="1">
        <p:scale>
          <a:sx n="81" d="100"/>
          <a:sy n="81" d="100"/>
        </p:scale>
        <p:origin x="41" y="117"/>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BDF68E2-58F2-4D09-BE8B-E3BD06533059}" type="datetimeFigureOut">
              <a:rPr lang="en-US" smtClean="0"/>
              <a:t>3/7/2024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79000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790862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26F7E3A-B166-407D-9866-32884E7D5B37}" type="datetimeFigureOut">
              <a:rPr lang="en-US" smtClean="0"/>
              <a:t>3/7/2024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077943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36971647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7631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330097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6758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5039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665701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7318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3812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171101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4552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0EBB0C4-6273-4C6E-B9BD-2EDC30F1CD52}" type="datetimeFigureOut">
              <a:rPr lang="en-US" smtClean="0"/>
              <a:t>3/7/2024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407508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2780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231012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
        <p:nvSpPr>
          <p:cNvPr id="9" name="Freeform: Shape 8">
            <a:extLst>
              <a:ext uri="{FF2B5EF4-FFF2-40B4-BE49-F238E27FC236}">
                <a16:creationId xmlns:a16="http://schemas.microsoft.com/office/drawing/2014/main" id="{247D54D1-1C0C-4543-944B-25F3596ACB26}"/>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2D9D2698-71D4-44C0-B9CB-A3C63D21B4C2}"/>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27858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
        <p:nvSpPr>
          <p:cNvPr id="5" name="Freeform: Shape 4">
            <a:extLst>
              <a:ext uri="{FF2B5EF4-FFF2-40B4-BE49-F238E27FC236}">
                <a16:creationId xmlns:a16="http://schemas.microsoft.com/office/drawing/2014/main" id="{E70D68F4-B04D-4B4B-8D6C-6FE424A545EA}"/>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71CF1107-E8E5-4349-94E1-609DCCA237E2}"/>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9637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2ABBEA6-7C60-4B02-AE87-00D78D8422AF}" type="datetimeFigureOut">
              <a:rPr lang="en-US" smtClean="0"/>
              <a:t>3/7/2024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8F63A3B-78C7-47BE-AE5E-E10140E04643}" type="slidenum">
              <a:rPr lang="en-US" smtClean="0"/>
              <a:pPr/>
              <a:t>‹#›</a:t>
            </a:fld>
            <a:endParaRPr lang="en-US" dirty="0"/>
          </a:p>
        </p:txBody>
      </p:sp>
      <p:sp>
        <p:nvSpPr>
          <p:cNvPr id="10" name="Freeform: Shape 9">
            <a:extLst>
              <a:ext uri="{FF2B5EF4-FFF2-40B4-BE49-F238E27FC236}">
                <a16:creationId xmlns:a16="http://schemas.microsoft.com/office/drawing/2014/main" id="{4A8C8DE8-FD4F-4FA5-ACEC-F1EB360E2866}"/>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37608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
        <p:nvSpPr>
          <p:cNvPr id="8" name="Freeform: Shape 7">
            <a:extLst>
              <a:ext uri="{FF2B5EF4-FFF2-40B4-BE49-F238E27FC236}">
                <a16:creationId xmlns:a16="http://schemas.microsoft.com/office/drawing/2014/main" id="{309D378B-51E8-4F00-90D2-856BCBA8082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05884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8624D31-43A5-475A-80CF-332C9F6DCF35}" type="datetimeFigureOut">
              <a:rPr lang="en-US" smtClean="0"/>
              <a:t>3/7/2024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8F63A3B-78C7-47BE-AE5E-E10140E04643}"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8479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73" r:id="rId2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p:txBody>
          <a:bodyPr anchor="ctr"/>
          <a:lstStyle/>
          <a:p>
            <a:r>
              <a:rPr lang="sr-Cyrl-RS" sz="4400" dirty="0">
                <a:solidFill>
                  <a:schemeClr val="tx1"/>
                </a:solidFill>
                <a:latin typeface="Times New Roman" panose="02020603050405020304" pitchFamily="18" charset="0"/>
                <a:cs typeface="Times New Roman" panose="02020603050405020304" pitchFamily="18" charset="0"/>
              </a:rPr>
              <a:t>плес</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798E43-AEA8-4ADB-B066-E6D6A27E6C47}"/>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3" name="TextBox 2">
            <a:extLst>
              <a:ext uri="{FF2B5EF4-FFF2-40B4-BE49-F238E27FC236}">
                <a16:creationId xmlns:a16="http://schemas.microsoft.com/office/drawing/2014/main" id="{8F3C1B1F-5FBD-4F49-8C65-8869F25B95DE}"/>
              </a:ext>
            </a:extLst>
          </p:cNvPr>
          <p:cNvSpPr txBox="1"/>
          <p:nvPr/>
        </p:nvSpPr>
        <p:spPr>
          <a:xfrm>
            <a:off x="322729" y="965950"/>
            <a:ext cx="7308478" cy="5355312"/>
          </a:xfrm>
          <a:prstGeom prst="rect">
            <a:avLst/>
          </a:prstGeom>
          <a:noFill/>
        </p:spPr>
        <p:txBody>
          <a:bodyPr wrap="square" rtlCol="0">
            <a:spAutoFit/>
          </a:bodyPr>
          <a:lstStyle/>
          <a:p>
            <a:r>
              <a:rPr lang="sr-Cyrl-RS" b="0" i="0" dirty="0">
                <a:effectLst/>
                <a:latin typeface="Times New Roman" panose="02020603050405020304" pitchFamily="18" charset="0"/>
                <a:cs typeface="Times New Roman" panose="02020603050405020304" pitchFamily="18" charset="0"/>
              </a:rPr>
              <a:t>Назив </a:t>
            </a:r>
            <a:r>
              <a:rPr lang="sr-Cyrl-RS" b="1" i="0" dirty="0">
                <a:effectLst/>
                <a:latin typeface="Times New Roman" panose="02020603050405020304" pitchFamily="18" charset="0"/>
                <a:cs typeface="Times New Roman" panose="02020603050405020304" pitchFamily="18" charset="0"/>
              </a:rPr>
              <a:t>трбушни плес</a:t>
            </a:r>
            <a:r>
              <a:rPr lang="sr-Cyrl-RS" b="0" i="0" dirty="0">
                <a:effectLst/>
                <a:latin typeface="Times New Roman" panose="02020603050405020304" pitchFamily="18" charset="0"/>
                <a:cs typeface="Times New Roman" panose="02020603050405020304" pitchFamily="18" charset="0"/>
              </a:rPr>
              <a:t> потиче од </a:t>
            </a:r>
            <a:r>
              <a:rPr lang="sr-Cyrl-RS" dirty="0">
                <a:latin typeface="Times New Roman" panose="02020603050405020304" pitchFamily="18" charset="0"/>
                <a:cs typeface="Times New Roman" panose="02020603050405020304" pitchFamily="18" charset="0"/>
              </a:rPr>
              <a:t>француског</a:t>
            </a:r>
            <a:r>
              <a:rPr lang="sr-Cyrl-RS" b="0" i="0" dirty="0">
                <a:effectLst/>
                <a:latin typeface="Times New Roman" panose="02020603050405020304" pitchFamily="18" charset="0"/>
                <a:cs typeface="Times New Roman" panose="02020603050405020304" pitchFamily="18" charset="0"/>
              </a:rPr>
              <a:t> израза </a:t>
            </a:r>
            <a:r>
              <a:rPr lang="sr-Cyrl-RS" dirty="0">
                <a:latin typeface="Times New Roman" panose="02020603050405020304" pitchFamily="18" charset="0"/>
                <a:cs typeface="Times New Roman" panose="02020603050405020304" pitchFamily="18" charset="0"/>
              </a:rPr>
              <a:t>франц.</a:t>
            </a:r>
            <a:r>
              <a:rPr lang="sr-Cyrl-RS" b="0" i="0" dirty="0">
                <a:effectLst/>
                <a:latin typeface="Times New Roman" panose="02020603050405020304" pitchFamily="18" charset="0"/>
                <a:cs typeface="Times New Roman" panose="02020603050405020304" pitchFamily="18" charset="0"/>
              </a:rPr>
              <a:t> </a:t>
            </a:r>
            <a:r>
              <a:rPr lang="en-US" b="0" i="1" dirty="0">
                <a:effectLst/>
                <a:latin typeface="Times New Roman" panose="02020603050405020304" pitchFamily="18" charset="0"/>
                <a:cs typeface="Times New Roman" panose="02020603050405020304" pitchFamily="18" charset="0"/>
              </a:rPr>
              <a:t>Dance Du </a:t>
            </a:r>
            <a:r>
              <a:rPr lang="en-US" b="0" i="1" dirty="0" err="1">
                <a:effectLst/>
                <a:latin typeface="Times New Roman" panose="02020603050405020304" pitchFamily="18" charset="0"/>
                <a:cs typeface="Times New Roman" panose="02020603050405020304" pitchFamily="18" charset="0"/>
              </a:rPr>
              <a:t>Ventre</a:t>
            </a:r>
            <a:r>
              <a:rPr lang="en-US" b="0" i="0" dirty="0">
                <a:effectLst/>
                <a:latin typeface="Times New Roman" panose="02020603050405020304" pitchFamily="18" charset="0"/>
                <a:cs typeface="Times New Roman" panose="02020603050405020304" pitchFamily="18" charset="0"/>
              </a:rPr>
              <a:t>, </a:t>
            </a:r>
            <a:r>
              <a:rPr lang="sr-Cyrl-RS" b="0" i="0" dirty="0">
                <a:effectLst/>
                <a:latin typeface="Times New Roman" panose="02020603050405020304" pitchFamily="18" charset="0"/>
                <a:cs typeface="Times New Roman" panose="02020603050405020304" pitchFamily="18" charset="0"/>
              </a:rPr>
              <a:t>што значи „плес стомаком“. Овај плес се назива још и </a:t>
            </a:r>
            <a:r>
              <a:rPr lang="sr-Cyrl-RS" b="0" i="1" dirty="0">
                <a:effectLst/>
                <a:latin typeface="Times New Roman" panose="02020603050405020304" pitchFamily="18" charset="0"/>
                <a:cs typeface="Times New Roman" panose="02020603050405020304" pitchFamily="18" charset="0"/>
              </a:rPr>
              <a:t>„оријентални плес“</a:t>
            </a:r>
            <a:r>
              <a:rPr lang="sr-Cyrl-RS" b="0" i="0" dirty="0">
                <a:effectLst/>
                <a:latin typeface="Times New Roman" panose="02020603050405020304" pitchFamily="18" charset="0"/>
                <a:cs typeface="Times New Roman" panose="02020603050405020304" pitchFamily="18" charset="0"/>
              </a:rPr>
              <a:t>, а такође се користи и арапски назив </a:t>
            </a:r>
            <a:r>
              <a:rPr lang="sr-Cyrl-RS" b="0" i="1" dirty="0">
                <a:effectLst/>
                <a:latin typeface="Times New Roman" panose="02020603050405020304" pitchFamily="18" charset="0"/>
                <a:cs typeface="Times New Roman" panose="02020603050405020304" pitchFamily="18" charset="0"/>
              </a:rPr>
              <a:t>„</a:t>
            </a:r>
            <a:r>
              <a:rPr lang="en-US" b="0" i="1" dirty="0" err="1">
                <a:effectLst/>
                <a:latin typeface="Times New Roman" panose="02020603050405020304" pitchFamily="18" charset="0"/>
                <a:cs typeface="Times New Roman" panose="02020603050405020304" pitchFamily="18" charset="0"/>
              </a:rPr>
              <a:t>el</a:t>
            </a:r>
            <a:r>
              <a:rPr lang="en-US" b="0" i="1" dirty="0">
                <a:effectLst/>
                <a:latin typeface="Times New Roman" panose="02020603050405020304" pitchFamily="18" charset="0"/>
                <a:cs typeface="Times New Roman" panose="02020603050405020304" pitchFamily="18" charset="0"/>
              </a:rPr>
              <a:t> </a:t>
            </a:r>
            <a:r>
              <a:rPr lang="en-US" b="0" i="1" dirty="0" err="1">
                <a:effectLst/>
                <a:latin typeface="Times New Roman" panose="02020603050405020304" pitchFamily="18" charset="0"/>
                <a:cs typeface="Times New Roman" panose="02020603050405020304" pitchFamily="18" charset="0"/>
              </a:rPr>
              <a:t>Raqsu</a:t>
            </a:r>
            <a:r>
              <a:rPr lang="en-US" b="0" i="1" dirty="0">
                <a:effectLst/>
                <a:latin typeface="Times New Roman" panose="02020603050405020304" pitchFamily="18" charset="0"/>
                <a:cs typeface="Times New Roman" panose="02020603050405020304" pitchFamily="18" charset="0"/>
              </a:rPr>
              <a:t> </a:t>
            </a:r>
            <a:r>
              <a:rPr lang="en-US" b="0" i="1" dirty="0" err="1">
                <a:effectLst/>
                <a:latin typeface="Times New Roman" panose="02020603050405020304" pitchFamily="18" charset="0"/>
                <a:cs typeface="Times New Roman" panose="02020603050405020304" pitchFamily="18" charset="0"/>
              </a:rPr>
              <a:t>el</a:t>
            </a:r>
            <a:r>
              <a:rPr lang="en-US" b="0" i="1" dirty="0">
                <a:effectLst/>
                <a:latin typeface="Times New Roman" panose="02020603050405020304" pitchFamily="18" charset="0"/>
                <a:cs typeface="Times New Roman" panose="02020603050405020304" pitchFamily="18" charset="0"/>
              </a:rPr>
              <a:t> </a:t>
            </a:r>
            <a:r>
              <a:rPr lang="en-US" b="0" i="1" dirty="0" err="1">
                <a:effectLst/>
                <a:latin typeface="Times New Roman" panose="02020603050405020304" pitchFamily="18" charset="0"/>
                <a:cs typeface="Times New Roman" panose="02020603050405020304" pitchFamily="18" charset="0"/>
              </a:rPr>
              <a:t>Sharqia</a:t>
            </a:r>
            <a:r>
              <a:rPr lang="en-US" b="0" i="1" dirty="0">
                <a:effectLst/>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 (</a:t>
            </a:r>
            <a:r>
              <a:rPr lang="sr-Cyrl-RS" dirty="0">
                <a:latin typeface="Times New Roman" panose="02020603050405020304" pitchFamily="18" charset="0"/>
                <a:cs typeface="Times New Roman" panose="02020603050405020304" pitchFamily="18" charset="0"/>
              </a:rPr>
              <a:t>арап.</a:t>
            </a:r>
            <a:r>
              <a:rPr lang="sr-Cyrl-RS" b="0" i="0" dirty="0">
                <a:effectLst/>
                <a:latin typeface="Times New Roman" panose="02020603050405020304" pitchFamily="18" charset="0"/>
                <a:cs typeface="Times New Roman" panose="02020603050405020304" pitchFamily="18" charset="0"/>
              </a:rPr>
              <a:t> </a:t>
            </a:r>
            <a:r>
              <a:rPr lang="ar-AE" b="0" i="0" dirty="0">
                <a:effectLst/>
                <a:latin typeface="Times New Roman" panose="02020603050405020304" pitchFamily="18" charset="0"/>
                <a:cs typeface="Times New Roman" panose="02020603050405020304" pitchFamily="18" charset="0"/>
              </a:rPr>
              <a:t>رقص شرقي, </a:t>
            </a:r>
            <a:r>
              <a:rPr lang="sr-Cyrl-RS" b="0" i="0" dirty="0">
                <a:effectLst/>
                <a:latin typeface="Times New Roman" panose="02020603050405020304" pitchFamily="18" charset="0"/>
                <a:cs typeface="Times New Roman" panose="02020603050405020304" pitchFamily="18" charset="0"/>
              </a:rPr>
              <a:t> буквално: „оријентално плесање”), односно „плес истока“.</a:t>
            </a:r>
            <a:r>
              <a:rPr lang="en-US" b="0" i="0" baseline="30000" dirty="0">
                <a:effectLst/>
                <a:latin typeface="Times New Roman" panose="02020603050405020304" pitchFamily="18" charset="0"/>
                <a:cs typeface="Times New Roman" panose="02020603050405020304" pitchFamily="18" charset="0"/>
              </a:rPr>
              <a:t> </a:t>
            </a:r>
            <a:r>
              <a:rPr lang="sr-Cyrl-RS" b="0" i="0" dirty="0">
                <a:effectLst/>
                <a:latin typeface="Times New Roman" panose="02020603050405020304" pitchFamily="18" charset="0"/>
                <a:cs typeface="Times New Roman" panose="02020603050405020304" pitchFamily="18" charset="0"/>
              </a:rPr>
              <a:t>Сматра се да води порекло из </a:t>
            </a:r>
            <a:r>
              <a:rPr lang="sr-Cyrl-RS" dirty="0">
                <a:latin typeface="Times New Roman" panose="02020603050405020304" pitchFamily="18" charset="0"/>
                <a:cs typeface="Times New Roman" panose="02020603050405020304" pitchFamily="18" charset="0"/>
              </a:rPr>
              <a:t>Египта</a:t>
            </a:r>
            <a:r>
              <a:rPr lang="sr-Cyrl-RS" b="0" i="0" dirty="0">
                <a:effectLst/>
                <a:latin typeface="Times New Roman" panose="02020603050405020304" pitchFamily="18" charset="0"/>
                <a:cs typeface="Times New Roman" panose="02020603050405020304" pitchFamily="18" charset="0"/>
              </a:rPr>
              <a:t>.</a:t>
            </a:r>
            <a:r>
              <a:rPr lang="en-US" b="0" i="0" baseline="30000" dirty="0">
                <a:effectLst/>
                <a:latin typeface="Times New Roman" panose="02020603050405020304" pitchFamily="18" charset="0"/>
                <a:cs typeface="Times New Roman" panose="02020603050405020304" pitchFamily="18" charset="0"/>
              </a:rPr>
              <a:t> </a:t>
            </a:r>
            <a:r>
              <a:rPr lang="sr-Cyrl-RS" b="0" i="0" dirty="0">
                <a:effectLst/>
                <a:latin typeface="Times New Roman" panose="02020603050405020304" pitchFamily="18" charset="0"/>
                <a:cs typeface="Times New Roman" panose="02020603050405020304" pitchFamily="18" charset="0"/>
              </a:rPr>
              <a:t>Овај плес наглашава комплексне покрете торза.</a:t>
            </a:r>
            <a:r>
              <a:rPr lang="en-US" b="0" i="0" baseline="30000" dirty="0">
                <a:effectLst/>
                <a:latin typeface="Times New Roman" panose="02020603050405020304" pitchFamily="18" charset="0"/>
                <a:cs typeface="Times New Roman" panose="02020603050405020304" pitchFamily="18" charset="0"/>
              </a:rPr>
              <a:t> </a:t>
            </a:r>
            <a:r>
              <a:rPr lang="sr-Cyrl-RS" b="0" i="0" dirty="0">
                <a:effectLst/>
                <a:latin typeface="Times New Roman" panose="02020603050405020304" pitchFamily="18" charset="0"/>
                <a:cs typeface="Times New Roman" panose="02020603050405020304" pitchFamily="18" charset="0"/>
              </a:rPr>
              <a:t>У </a:t>
            </a:r>
            <a:r>
              <a:rPr lang="sr-Cyrl-RS" dirty="0">
                <a:latin typeface="Times New Roman" panose="02020603050405020304" pitchFamily="18" charset="0"/>
                <a:cs typeface="Times New Roman" panose="02020603050405020304" pitchFamily="18" charset="0"/>
              </a:rPr>
              <a:t>Грчкој</a:t>
            </a:r>
            <a:r>
              <a:rPr lang="sr-Cyrl-RS" b="0" i="0" dirty="0">
                <a:effectLst/>
                <a:latin typeface="Times New Roman" panose="02020603050405020304" pitchFamily="18" charset="0"/>
                <a:cs typeface="Times New Roman" panose="02020603050405020304" pitchFamily="18" charset="0"/>
              </a:rPr>
              <a:t> га обично зову </a:t>
            </a:r>
            <a:r>
              <a:rPr lang="sr-Cyrl-RS" b="0" i="1" dirty="0">
                <a:effectLst/>
                <a:latin typeface="Times New Roman" panose="02020603050405020304" pitchFamily="18" charset="0"/>
                <a:cs typeface="Times New Roman" panose="02020603050405020304" pitchFamily="18" charset="0"/>
              </a:rPr>
              <a:t>„</a:t>
            </a:r>
            <a:r>
              <a:rPr lang="en-US" b="0" i="1" dirty="0" err="1">
                <a:effectLst/>
                <a:latin typeface="Times New Roman" panose="02020603050405020304" pitchFamily="18" charset="0"/>
                <a:cs typeface="Times New Roman" panose="02020603050405020304" pitchFamily="18" charset="0"/>
              </a:rPr>
              <a:t>CifteTelli</a:t>
            </a:r>
            <a:r>
              <a:rPr lang="en-US" b="0" i="1" dirty="0">
                <a:effectLst/>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 </a:t>
            </a:r>
            <a:r>
              <a:rPr lang="sr-Cyrl-RS" b="0" i="0" dirty="0">
                <a:effectLst/>
                <a:latin typeface="Times New Roman" panose="02020603050405020304" pitchFamily="18" charset="0"/>
                <a:cs typeface="Times New Roman" panose="02020603050405020304" pitchFamily="18" charset="0"/>
              </a:rPr>
              <a:t>а у </a:t>
            </a:r>
            <a:r>
              <a:rPr lang="sr-Cyrl-RS" dirty="0">
                <a:latin typeface="Times New Roman" panose="02020603050405020304" pitchFamily="18" charset="0"/>
                <a:cs typeface="Times New Roman" panose="02020603050405020304" pitchFamily="18" charset="0"/>
              </a:rPr>
              <a:t>Турској</a:t>
            </a:r>
            <a:r>
              <a:rPr lang="sr-Cyrl-RS" b="0" i="0" dirty="0">
                <a:effectLst/>
                <a:latin typeface="Times New Roman" panose="02020603050405020304" pitchFamily="18" charset="0"/>
                <a:cs typeface="Times New Roman" panose="02020603050405020304" pitchFamily="18" charset="0"/>
              </a:rPr>
              <a:t> </a:t>
            </a:r>
            <a:r>
              <a:rPr lang="sr-Cyrl-RS" b="0" i="1" dirty="0">
                <a:effectLst/>
                <a:latin typeface="Times New Roman" panose="02020603050405020304" pitchFamily="18" charset="0"/>
                <a:cs typeface="Times New Roman" panose="02020603050405020304" pitchFamily="18" charset="0"/>
              </a:rPr>
              <a:t>„</a:t>
            </a:r>
            <a:r>
              <a:rPr lang="en-US" b="0" i="1" dirty="0" err="1">
                <a:effectLst/>
                <a:latin typeface="Times New Roman" panose="02020603050405020304" pitchFamily="18" charset="0"/>
                <a:cs typeface="Times New Roman" panose="02020603050405020304" pitchFamily="18" charset="0"/>
              </a:rPr>
              <a:t>Rakkase</a:t>
            </a:r>
            <a:r>
              <a:rPr lang="en-US" b="0" i="1" dirty="0">
                <a:effectLst/>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a:t>
            </a:r>
          </a:p>
          <a:p>
            <a:endParaRPr lang="en-US" dirty="0">
              <a:solidFill>
                <a:srgbClr val="202122"/>
              </a:solidFill>
              <a:latin typeface="Times New Roman" panose="02020603050405020304" pitchFamily="18" charset="0"/>
              <a:cs typeface="Times New Roman" panose="02020603050405020304" pitchFamily="18" charset="0"/>
            </a:endParaRPr>
          </a:p>
          <a:p>
            <a:r>
              <a:rPr lang="sr-Cyrl-RS" dirty="0">
                <a:latin typeface="Times New Roman" panose="02020603050405020304" pitchFamily="18" charset="0"/>
                <a:cs typeface="Times New Roman" panose="02020603050405020304" pitchFamily="18" charset="0"/>
              </a:rPr>
              <a:t>Трагови постојања овог плеса пронађени су у Месопотамији, где су у храмовима пронађене гравуре које оцртавају наге плесаче. Исти тип ових гравура пронађен је и у египатским храмовима који датирају око 1000. година прије нове ере, као и у Грчкој.</a:t>
            </a:r>
          </a:p>
          <a:p>
            <a:endParaRPr lang="sr-Cyrl-RS" dirty="0">
              <a:latin typeface="Times New Roman" panose="02020603050405020304" pitchFamily="18" charset="0"/>
              <a:cs typeface="Times New Roman" panose="02020603050405020304" pitchFamily="18" charset="0"/>
            </a:endParaRPr>
          </a:p>
          <a:p>
            <a:r>
              <a:rPr lang="sr-Cyrl-RS" dirty="0">
                <a:latin typeface="Times New Roman" panose="02020603050405020304" pitchFamily="18" charset="0"/>
                <a:cs typeface="Times New Roman" panose="02020603050405020304" pitchFamily="18" charset="0"/>
              </a:rPr>
              <a:t>Многи верују да је овај плес настао као древни ритуал везан за плодност и рађање детета. Свештенице су некада биле такозване „свете љубавнице“, које су својим плесом призивале Богиње плодности. Неки од тадашњих покрета идентични су покретима који се данас изводе у модерном блискоисточном плесу. Постоје записи од нулте године, који описују плесачице са Нила као „вибрирајуће жене“.</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889E93-33C9-4CC4-98C1-F314A77627E9}"/>
              </a:ext>
            </a:extLst>
          </p:cNvPr>
          <p:cNvPicPr>
            <a:picLocks noChangeAspect="1"/>
          </p:cNvPicPr>
          <p:nvPr/>
        </p:nvPicPr>
        <p:blipFill>
          <a:blip r:embed="rId2"/>
          <a:stretch>
            <a:fillRect/>
          </a:stretch>
        </p:blipFill>
        <p:spPr>
          <a:xfrm>
            <a:off x="8335610" y="1089212"/>
            <a:ext cx="3533661" cy="4679576"/>
          </a:xfrm>
          <a:prstGeom prst="rect">
            <a:avLst/>
          </a:prstGeom>
        </p:spPr>
      </p:pic>
    </p:spTree>
    <p:extLst>
      <p:ext uri="{BB962C8B-B14F-4D97-AF65-F5344CB8AC3E}">
        <p14:creationId xmlns:p14="http://schemas.microsoft.com/office/powerpoint/2010/main" val="57034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E020FE-54F4-48B4-957A-85378EEC1D39}"/>
              </a:ext>
            </a:extLst>
          </p:cNvPr>
          <p:cNvSpPr>
            <a:spLocks noGrp="1"/>
          </p:cNvSpPr>
          <p:nvPr>
            <p:ph idx="1"/>
          </p:nvPr>
        </p:nvSpPr>
        <p:spPr>
          <a:xfrm>
            <a:off x="161365" y="336177"/>
            <a:ext cx="6972300" cy="6521823"/>
          </a:xfrm>
        </p:spPr>
        <p:txBody>
          <a:bodyPr>
            <a:normAutofit/>
          </a:bodyPr>
          <a:lstStyle/>
          <a:p>
            <a:pPr algn="l">
              <a:lnSpc>
                <a:spcPct val="100000"/>
              </a:lnSpc>
            </a:pPr>
            <a:r>
              <a:rPr lang="ru-RU" sz="1800" b="1" i="0" dirty="0">
                <a:solidFill>
                  <a:schemeClr val="tx1"/>
                </a:solidFill>
                <a:latin typeface="Times New Roman" panose="02020603050405020304" pitchFamily="18" charset="0"/>
                <a:cs typeface="Times New Roman" panose="02020603050405020304" pitchFamily="18" charset="0"/>
              </a:rPr>
              <a:t>Бачата</a:t>
            </a:r>
            <a:r>
              <a:rPr lang="ru-RU" sz="1800" b="0" i="0" dirty="0">
                <a:solidFill>
                  <a:schemeClr val="tx1"/>
                </a:solidFill>
                <a:latin typeface="Times New Roman" panose="02020603050405020304" pitchFamily="18" charset="0"/>
                <a:cs typeface="Times New Roman" panose="02020603050405020304" pitchFamily="18" charset="0"/>
              </a:rPr>
              <a:t> је </a:t>
            </a:r>
            <a:r>
              <a:rPr lang="ru-RU" sz="1800" dirty="0">
                <a:solidFill>
                  <a:schemeClr val="tx1"/>
                </a:solidFill>
                <a:latin typeface="Times New Roman" panose="02020603050405020304" pitchFamily="18" charset="0"/>
                <a:cs typeface="Times New Roman" panose="02020603050405020304" pitchFamily="18" charset="0"/>
              </a:rPr>
              <a:t>плес</a:t>
            </a:r>
            <a:r>
              <a:rPr lang="ru-RU" sz="1800" b="0" i="0" dirty="0">
                <a:solidFill>
                  <a:schemeClr val="tx1"/>
                </a:solidFill>
                <a:latin typeface="Times New Roman" panose="02020603050405020304" pitchFamily="18" charset="0"/>
                <a:cs typeface="Times New Roman" panose="02020603050405020304" pitchFamily="18" charset="0"/>
              </a:rPr>
              <a:t> из </a:t>
            </a:r>
            <a:r>
              <a:rPr lang="ru-RU" sz="1800" dirty="0">
                <a:solidFill>
                  <a:schemeClr val="tx1"/>
                </a:solidFill>
                <a:latin typeface="Times New Roman" panose="02020603050405020304" pitchFamily="18" charset="0"/>
                <a:cs typeface="Times New Roman" panose="02020603050405020304" pitchFamily="18" charset="0"/>
              </a:rPr>
              <a:t>Доминиканске Републике</a:t>
            </a:r>
            <a:r>
              <a:rPr lang="ru-RU" sz="1800" b="0" i="0" dirty="0">
                <a:solidFill>
                  <a:schemeClr val="tx1"/>
                </a:solidFill>
                <a:latin typeface="Times New Roman" panose="02020603050405020304" pitchFamily="18" charset="0"/>
                <a:cs typeface="Times New Roman" panose="02020603050405020304" pitchFamily="18" charset="0"/>
              </a:rPr>
              <a:t>. Основни корак се састоји од три корака и </a:t>
            </a:r>
            <a:r>
              <a:rPr lang="ru-RU" sz="1800" dirty="0">
                <a:solidFill>
                  <a:schemeClr val="tx1"/>
                </a:solidFill>
                <a:latin typeface="Times New Roman" panose="02020603050405020304" pitchFamily="18" charset="0"/>
                <a:cs typeface="Times New Roman" panose="02020603050405020304" pitchFamily="18" charset="0"/>
              </a:rPr>
              <a:t>тепа</a:t>
            </a:r>
            <a:r>
              <a:rPr lang="ru-RU" sz="1800" b="0" i="0" dirty="0">
                <a:solidFill>
                  <a:schemeClr val="tx1"/>
                </a:solidFill>
                <a:latin typeface="Times New Roman" panose="02020603050405020304" pitchFamily="18" charset="0"/>
                <a:cs typeface="Times New Roman" panose="02020603050405020304" pitchFamily="18" charset="0"/>
              </a:rPr>
              <a:t>. Код прва три корака тежина се пребацује на стајну ногу, а на четвртом кораку се избацује кук супротно од смера кретања ногу или се направи теп (додиривање пода прстима). Партнери играју одвојени или тело уз тело, у зависности од расположења. Партнери могу бити одвојени или играти један уз друго, у зависности од расположења. Мушкарац води партнерку тако што јој рукама и горњим делом тела даје сигнале. Жена на исти начин одговара односно прати партнера.</a:t>
            </a:r>
          </a:p>
          <a:p>
            <a:pPr algn="l">
              <a:lnSpc>
                <a:spcPct val="100000"/>
              </a:lnSpc>
            </a:pPr>
            <a:r>
              <a:rPr lang="ru-RU" sz="1800" b="0" i="0" dirty="0">
                <a:solidFill>
                  <a:schemeClr val="tx1"/>
                </a:solidFill>
                <a:latin typeface="Times New Roman" panose="02020603050405020304" pitchFamily="18" charset="0"/>
                <a:cs typeface="Times New Roman" panose="02020603050405020304" pitchFamily="18" charset="0"/>
              </a:rPr>
              <a:t>По основном кораку бачата је слична </a:t>
            </a:r>
            <a:r>
              <a:rPr lang="ru-RU" sz="1800" dirty="0">
                <a:solidFill>
                  <a:schemeClr val="tx1"/>
                </a:solidFill>
                <a:latin typeface="Times New Roman" panose="02020603050405020304" pitchFamily="18" charset="0"/>
                <a:cs typeface="Times New Roman" panose="02020603050405020304" pitchFamily="18" charset="0"/>
              </a:rPr>
              <a:t>салси</a:t>
            </a:r>
            <a:r>
              <a:rPr lang="ru-RU" sz="1800" b="0" i="0" dirty="0">
                <a:solidFill>
                  <a:schemeClr val="tx1"/>
                </a:solidFill>
                <a:latin typeface="Times New Roman" panose="02020603050405020304" pitchFamily="18" charset="0"/>
                <a:cs typeface="Times New Roman" panose="02020603050405020304" pitchFamily="18" charset="0"/>
              </a:rPr>
              <a:t> али је карактер плеса и кретање односно извођење корака сасвим другачије. Можете се кретати у страну, напред, назад, у круг, играти у месту. По овоме је бачата слична </a:t>
            </a:r>
            <a:r>
              <a:rPr lang="ru-RU" sz="1800" dirty="0">
                <a:solidFill>
                  <a:schemeClr val="tx1"/>
                </a:solidFill>
                <a:latin typeface="Times New Roman" panose="02020603050405020304" pitchFamily="18" charset="0"/>
                <a:cs typeface="Times New Roman" panose="02020603050405020304" pitchFamily="18" charset="0"/>
              </a:rPr>
              <a:t>меренги</a:t>
            </a:r>
            <a:r>
              <a:rPr lang="ru-RU" sz="1800" b="0" i="0" dirty="0">
                <a:solidFill>
                  <a:schemeClr val="tx1"/>
                </a:solidFill>
                <a:latin typeface="Times New Roman" panose="02020603050405020304" pitchFamily="18" charset="0"/>
                <a:cs typeface="Times New Roman" panose="02020603050405020304" pitchFamily="18" charset="0"/>
              </a:rPr>
              <a:t>.</a:t>
            </a:r>
          </a:p>
          <a:p>
            <a:pPr algn="l">
              <a:lnSpc>
                <a:spcPct val="100000"/>
              </a:lnSpc>
            </a:pPr>
            <a:r>
              <a:rPr lang="ru-RU" sz="1800" b="0" i="0" dirty="0">
                <a:solidFill>
                  <a:schemeClr val="tx1"/>
                </a:solidFill>
                <a:latin typeface="Times New Roman" panose="02020603050405020304" pitchFamily="18" charset="0"/>
                <a:cs typeface="Times New Roman" panose="02020603050405020304" pitchFamily="18" charset="0"/>
              </a:rPr>
              <a:t>Када се све ово укомбинује основни корак и кретање су веома једноставни, али за фигуре треба вежба као и за салсу. Фигуре које се изводе у салси могуће је изводити и у бачати.</a:t>
            </a:r>
          </a:p>
          <a:p>
            <a:endParaRPr lang="en-US" dirty="0"/>
          </a:p>
        </p:txBody>
      </p:sp>
      <p:sp>
        <p:nvSpPr>
          <p:cNvPr id="4" name="Slide Number Placeholder 3">
            <a:extLst>
              <a:ext uri="{FF2B5EF4-FFF2-40B4-BE49-F238E27FC236}">
                <a16:creationId xmlns:a16="http://schemas.microsoft.com/office/drawing/2014/main" id="{E6E4EA46-0065-4002-94CD-F2936C5BF58B}"/>
              </a:ext>
            </a:extLst>
          </p:cNvPr>
          <p:cNvSpPr>
            <a:spLocks noGrp="1"/>
          </p:cNvSpPr>
          <p:nvPr>
            <p:ph type="sldNum" sz="quarter" idx="10"/>
          </p:nvPr>
        </p:nvSpPr>
        <p:spPr/>
        <p:txBody>
          <a:bodyPr/>
          <a:lstStyle/>
          <a:p>
            <a:fld id="{48F63A3B-78C7-47BE-AE5E-E10140E04643}" type="slidenum">
              <a:rPr lang="en-US" smtClean="0"/>
              <a:pPr/>
              <a:t>11</a:t>
            </a:fld>
            <a:endParaRPr lang="en-US" dirty="0"/>
          </a:p>
        </p:txBody>
      </p:sp>
      <p:pic>
        <p:nvPicPr>
          <p:cNvPr id="1026" name="Picture 2" descr="Bachata Dance Classes &amp; Lessons in Raleigh | Fred Astaire">
            <a:extLst>
              <a:ext uri="{FF2B5EF4-FFF2-40B4-BE49-F238E27FC236}">
                <a16:creationId xmlns:a16="http://schemas.microsoft.com/office/drawing/2014/main" id="{9457647B-EDAE-47C8-BBBA-CE7C26FD6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108205"/>
            <a:ext cx="3714750" cy="497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0" y="3813606"/>
            <a:ext cx="6231193" cy="1267213"/>
          </a:xfrm>
        </p:spPr>
        <p:txBody>
          <a:bodyPr/>
          <a:lstStyle/>
          <a:p>
            <a:r>
              <a:rPr lang="sr-Cyrl-RS" sz="2800" dirty="0">
                <a:latin typeface="Times New Roman" panose="02020603050405020304" pitchFamily="18" charset="0"/>
                <a:cs typeface="Times New Roman" panose="02020603050405020304" pitchFamily="18" charset="0"/>
              </a:rPr>
              <a:t>Хвала на пажњи !</a:t>
            </a:r>
          </a:p>
          <a:p>
            <a:pPr marL="342900" indent="-342900">
              <a:buFontTx/>
              <a:buChar char="-"/>
            </a:pPr>
            <a:r>
              <a:rPr lang="sr-Cyrl-RS" sz="2000" dirty="0">
                <a:latin typeface="Times New Roman" panose="02020603050405020304" pitchFamily="18" charset="0"/>
                <a:cs typeface="Times New Roman" panose="02020603050405020304" pitchFamily="18" charset="0"/>
              </a:rPr>
              <a:t>Луција Мацановић 4/8</a:t>
            </a:r>
          </a:p>
          <a:p>
            <a:pPr marL="342900" indent="-342900">
              <a:buFontTx/>
              <a:buChar char="-"/>
            </a:pPr>
            <a:endParaRPr lang="en-US" dirty="0"/>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412955" y="928688"/>
            <a:ext cx="7447935" cy="5198807"/>
          </a:xfrm>
        </p:spPr>
        <p:txBody>
          <a:bodyPr>
            <a:normAutofit/>
          </a:bodyPr>
          <a:lstStyle/>
          <a:p>
            <a:r>
              <a:rPr lang="ru-RU" sz="1800" dirty="0">
                <a:latin typeface="Times New Roman" panose="02020603050405020304" pitchFamily="18" charset="0"/>
                <a:cs typeface="Times New Roman" panose="02020603050405020304" pitchFamily="18" charset="0"/>
              </a:rPr>
              <a:t>Реч плес се користи за покрет људског тела било као врста уметности (балет) или као вид дружења (социјализације), духовног или неког другог ритуала или ради забаве. Плес постоји од памтивека, претпоставља се да је још прачовек практиковао игру око ватре.</a:t>
            </a:r>
          </a:p>
          <a:p>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Плес је форма сценске уметности која се састоји од сврсисходно одабране секвенце људских покрета. Ови покрети имају естетску и симболичку вредност, и признати су као плес од стране извођача и посматрача унутар одређене културе. Плес се може окарактерисати и описати по његовој кореографији, по његовом репертоару покрета, или по његовом историјском периоду или месту порекла. </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CE76706-EB76-40C8-B6BE-75A769F0E0C3}"/>
              </a:ext>
            </a:extLst>
          </p:cNvPr>
          <p:cNvSpPr>
            <a:spLocks noChangeArrowheads="1"/>
          </p:cNvSpPr>
          <p:nvPr/>
        </p:nvSpPr>
        <p:spPr bwMode="auto">
          <a:xfrm>
            <a:off x="671053" y="2869690"/>
            <a:ext cx="1105391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sr-Cyrl-RS" altLang="en-US" b="1" i="0" u="none" strike="noStrike" cap="none" normalizeH="0" baseline="0" dirty="0">
                <a:ln>
                  <a:noFill/>
                </a:ln>
                <a:effectLst/>
                <a:latin typeface="Times New Roman" panose="02020603050405020304" pitchFamily="18" charset="0"/>
                <a:cs typeface="Times New Roman" panose="02020603050405020304" pitchFamily="18" charset="0"/>
              </a:rPr>
              <a:t> Балет</a:t>
            </a:r>
            <a:r>
              <a:rPr kumimoji="0" lang="en-US" altLang="en-US"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или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уметнички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плес</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је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настао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од</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италијанске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речи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1" u="none" strike="noStrike" cap="none" normalizeH="0" baseline="0" dirty="0" err="1">
                <a:ln>
                  <a:noFill/>
                </a:ln>
                <a:effectLst/>
                <a:latin typeface="Times New Roman" panose="02020603050405020304" pitchFamily="18" charset="0"/>
                <a:cs typeface="Times New Roman" panose="02020603050405020304" pitchFamily="18" charset="0"/>
              </a:rPr>
              <a:t>ballare</a:t>
            </a:r>
            <a:r>
              <a:rPr kumimoji="0" lang="en-US" altLang="en-US"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што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значи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играти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Балет</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је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сценско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инструментални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облик</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у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коме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покретима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тела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уз</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инструменталну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пратњу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изражава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драмска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радња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садржај</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и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унутрашње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расположење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Садржај</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балета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је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најчешће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бајка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Зачеци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балета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леже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добрим</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делом</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у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свечаним</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приредбама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игром</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уз</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музичку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пратњу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које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у 16. и 17.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веку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неговане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на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француском</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двору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sr-Cyrl-RS" altLang="en-US"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Одатле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је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балет</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био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саставни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део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опере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sr-Cyrl-RS" altLang="en-US"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Тада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а и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надаље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опере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садржале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плесне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балетске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нумере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тачке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које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обогаћивале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и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дубље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изражавале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драмску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радњу</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Од</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19.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века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балет</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појављује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као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самостална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врста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музичко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сценског</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дела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Музика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балета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је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изузетно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богата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мелодијама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а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оркестар</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звучи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синфонијски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па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се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зато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многи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одломци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балета</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изводе</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као</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концертни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i="0" u="none" strike="noStrike" cap="none" normalizeH="0" baseline="0" dirty="0" err="1">
                <a:ln>
                  <a:noFill/>
                </a:ln>
                <a:effectLst/>
                <a:latin typeface="Times New Roman" panose="02020603050405020304" pitchFamily="18" charset="0"/>
                <a:cs typeface="Times New Roman" panose="02020603050405020304" pitchFamily="18" charset="0"/>
              </a:rPr>
              <a:t>комади</a:t>
            </a: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28E508FF-D81B-4470-A242-783681BDD20E}"/>
              </a:ext>
            </a:extLst>
          </p:cNvPr>
          <p:cNvPicPr>
            <a:picLocks noChangeAspect="1"/>
          </p:cNvPicPr>
          <p:nvPr/>
        </p:nvPicPr>
        <p:blipFill>
          <a:blip r:embed="rId3"/>
          <a:stretch>
            <a:fillRect/>
          </a:stretch>
        </p:blipFill>
        <p:spPr>
          <a:xfrm>
            <a:off x="0" y="0"/>
            <a:ext cx="4359356" cy="2802194"/>
          </a:xfrm>
          <a:prstGeom prst="rect">
            <a:avLst/>
          </a:prstGeom>
        </p:spPr>
      </p:pic>
      <p:pic>
        <p:nvPicPr>
          <p:cNvPr id="8" name="Picture 7">
            <a:extLst>
              <a:ext uri="{FF2B5EF4-FFF2-40B4-BE49-F238E27FC236}">
                <a16:creationId xmlns:a16="http://schemas.microsoft.com/office/drawing/2014/main" id="{2BEFDCA4-037C-40C9-BC87-1A84E58A41FF}"/>
              </a:ext>
            </a:extLst>
          </p:cNvPr>
          <p:cNvPicPr>
            <a:picLocks noChangeAspect="1"/>
          </p:cNvPicPr>
          <p:nvPr/>
        </p:nvPicPr>
        <p:blipFill>
          <a:blip r:embed="rId4"/>
          <a:stretch>
            <a:fillRect/>
          </a:stretch>
        </p:blipFill>
        <p:spPr>
          <a:xfrm>
            <a:off x="4359356" y="0"/>
            <a:ext cx="4965836" cy="2794445"/>
          </a:xfrm>
          <a:prstGeom prst="rect">
            <a:avLst/>
          </a:prstGeom>
        </p:spPr>
      </p:pic>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dirty="0"/>
              <a:t>Overcoming nervousness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433111" y="383458"/>
            <a:ext cx="7936599" cy="6408174"/>
          </a:xfrm>
        </p:spPr>
        <p:txBody>
          <a:bodyPr>
            <a:noAutofit/>
          </a:bodyPr>
          <a:lstStyle/>
          <a:p>
            <a:r>
              <a:rPr lang="ru-RU" sz="1800" b="1" dirty="0">
                <a:latin typeface="Times New Roman" panose="02020603050405020304" pitchFamily="18" charset="0"/>
                <a:cs typeface="Times New Roman" panose="02020603050405020304" pitchFamily="18" charset="0"/>
              </a:rPr>
              <a:t>Џез плес </a:t>
            </a:r>
            <a:r>
              <a:rPr lang="ru-RU" sz="1800" dirty="0">
                <a:latin typeface="Times New Roman" panose="02020603050405020304" pitchFamily="18" charset="0"/>
                <a:cs typeface="Times New Roman" panose="02020603050405020304" pitchFamily="18" charset="0"/>
              </a:rPr>
              <a:t>(енгл. Jazz dance) је модерна техника, која се базира на балетској техници, која је допуњена опуштенијим и слободнијим плесним елементима. Позиције ногу у џезу су мало затвореније него у балету или потпуно затворене. У џезу за разлику од балета је допуштен већи степен стилске опуштености, и док се балет игра искључиво уз класичну музику, џез плес обично прати поп или било која друга музика. Овај облик игре се развијао у оквиру играчких студија.</a:t>
            </a:r>
          </a:p>
          <a:p>
            <a:r>
              <a:rPr lang="ru-RU" sz="1800" dirty="0">
                <a:latin typeface="Times New Roman" panose="02020603050405020304" pitchFamily="18" charset="0"/>
                <a:cs typeface="Times New Roman" panose="02020603050405020304" pitchFamily="18" charset="0"/>
              </a:rPr>
              <a:t>                Постоји неколико врста џез плеса :</a:t>
            </a:r>
          </a:p>
          <a:p>
            <a:r>
              <a:rPr lang="ru-RU" sz="1800" dirty="0">
                <a:latin typeface="Times New Roman" panose="02020603050405020304" pitchFamily="18" charset="0"/>
                <a:cs typeface="Times New Roman" panose="02020603050405020304" pitchFamily="18" charset="0"/>
              </a:rPr>
              <a:t>- лирски (мекани) џез</a:t>
            </a:r>
          </a:p>
          <a:p>
            <a:r>
              <a:rPr lang="en-US"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улични (тврди) џез </a:t>
            </a:r>
            <a:endParaRPr lang="en-US"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 музичко комедијски џез (театарски џез)</a:t>
            </a:r>
          </a:p>
          <a:p>
            <a:r>
              <a:rPr lang="ru-RU" sz="1800" dirty="0">
                <a:latin typeface="Times New Roman" panose="02020603050405020304" pitchFamily="18" charset="0"/>
                <a:cs typeface="Times New Roman" panose="02020603050405020304" pitchFamily="18" charset="0"/>
              </a:rPr>
              <a:t>- МТВ џез</a:t>
            </a: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B881ACA-3561-4D20-965C-D4E5DAA0BED3}"/>
              </a:ext>
            </a:extLst>
          </p:cNvPr>
          <p:cNvPicPr>
            <a:picLocks noChangeAspect="1"/>
          </p:cNvPicPr>
          <p:nvPr/>
        </p:nvPicPr>
        <p:blipFill rotWithShape="1">
          <a:blip r:embed="rId3"/>
          <a:srcRect l="15516" r="14607"/>
          <a:stretch/>
        </p:blipFill>
        <p:spPr>
          <a:xfrm>
            <a:off x="8441905" y="1991032"/>
            <a:ext cx="3637023" cy="3465605"/>
          </a:xfrm>
          <a:prstGeom prst="rect">
            <a:avLst/>
          </a:prstGeo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156154" y="1253613"/>
            <a:ext cx="8594335" cy="5221146"/>
          </a:xfrm>
        </p:spPr>
        <p:txBody>
          <a:bodyPr>
            <a:normAutofit/>
          </a:bodyPr>
          <a:lstStyle/>
          <a:p>
            <a:pPr marL="0" indent="0">
              <a:buNone/>
            </a:pPr>
            <a:r>
              <a:rPr lang="sr-Cyrl-RS" sz="1900" b="1" dirty="0">
                <a:latin typeface="Times New Roman" panose="02020603050405020304" pitchFamily="18" charset="0"/>
                <a:cs typeface="Times New Roman" panose="02020603050405020304" pitchFamily="18" charset="0"/>
              </a:rPr>
              <a:t>Савремени плес</a:t>
            </a:r>
          </a:p>
          <a:p>
            <a:pPr marL="0" indent="0">
              <a:buNone/>
            </a:pPr>
            <a:r>
              <a:rPr lang="sr-Cyrl-RS" sz="1900" dirty="0">
                <a:latin typeface="Times New Roman" panose="02020603050405020304" pitchFamily="18" charset="0"/>
                <a:cs typeface="Times New Roman" panose="02020603050405020304" pitchFamily="18" charset="0"/>
              </a:rPr>
              <a:t>Модерни или савремени плес с</a:t>
            </a:r>
            <a:r>
              <a:rPr lang="ru-RU" sz="1900" dirty="0">
                <a:latin typeface="Times New Roman" panose="02020603050405020304" pitchFamily="18" charset="0"/>
                <a:cs typeface="Times New Roman" panose="02020603050405020304" pitchFamily="18" charset="0"/>
              </a:rPr>
              <a:t>матра се да се појавио као одбацивање или побуна против класичног балета, иако историчари сугеришу да су социоекономске промене у Сједињеним Државама и Европи помогле да се покрену промене у свету плеса. У Америци су све већа индустријализација, успон средње класе (која је имала више расположивог дохотка и слободног времена) и ороњавање викторијанских социјалних </a:t>
            </a:r>
            <a:r>
              <a:rPr lang="ru-RU" sz="1900">
                <a:latin typeface="Times New Roman" panose="02020603050405020304" pitchFamily="18" charset="0"/>
                <a:cs typeface="Times New Roman" panose="02020603050405020304" pitchFamily="18" charset="0"/>
              </a:rPr>
              <a:t>ограничења довели, </a:t>
            </a:r>
            <a:r>
              <a:rPr lang="ru-RU" sz="1900" dirty="0">
                <a:latin typeface="Times New Roman" panose="02020603050405020304" pitchFamily="18" charset="0"/>
                <a:cs typeface="Times New Roman" panose="02020603050405020304" pitchFamily="18" charset="0"/>
              </a:rPr>
              <a:t>између осталих промена, до новог интересовања за здравље и физичку способност.  </a:t>
            </a:r>
            <a:endParaRPr lang="en-US" sz="1900" dirty="0">
              <a:latin typeface="Times New Roman" panose="02020603050405020304" pitchFamily="18" charset="0"/>
              <a:cs typeface="Times New Roman" panose="02020603050405020304" pitchFamily="18" charset="0"/>
            </a:endParaRPr>
          </a:p>
          <a:p>
            <a:pPr marL="0" indent="0">
              <a:buNone/>
            </a:pPr>
            <a:r>
              <a:rPr lang="ru-RU" sz="1900" dirty="0">
                <a:latin typeface="Times New Roman" panose="02020603050405020304" pitchFamily="18" charset="0"/>
                <a:cs typeface="Times New Roman" panose="02020603050405020304" pitchFamily="18" charset="0"/>
              </a:rPr>
              <a:t>„У тој атмосфери је настао ’нови плес’ колико из одбацивања друштвених структура, тако и из незадовољства балетом.“ У том истом периоду „прваци физичког васпитања помогли су да се припреми пут за савремени плес и гимнастичке вежбе служиле су као техничка полазишта младим женама које су желеле да плешу.“ Женски колеџи су почели да нуде курсеве „естетског плеса“ крајем 1880-их. </a:t>
            </a:r>
            <a:endParaRPr lang="sr-Cyrl-RS" sz="19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5</a:t>
            </a:fld>
            <a:endParaRPr lang="en-US" dirty="0"/>
          </a:p>
        </p:txBody>
      </p:sp>
      <p:pic>
        <p:nvPicPr>
          <p:cNvPr id="6" name="Picture 5">
            <a:extLst>
              <a:ext uri="{FF2B5EF4-FFF2-40B4-BE49-F238E27FC236}">
                <a16:creationId xmlns:a16="http://schemas.microsoft.com/office/drawing/2014/main" id="{DB10EC06-B083-4725-A095-EF6DA80CA9FA}"/>
              </a:ext>
            </a:extLst>
          </p:cNvPr>
          <p:cNvPicPr>
            <a:picLocks noChangeAspect="1"/>
          </p:cNvPicPr>
          <p:nvPr/>
        </p:nvPicPr>
        <p:blipFill>
          <a:blip r:embed="rId3"/>
          <a:stretch>
            <a:fillRect/>
          </a:stretch>
        </p:blipFill>
        <p:spPr>
          <a:xfrm>
            <a:off x="0" y="2452843"/>
            <a:ext cx="2533716" cy="3158918"/>
          </a:xfrm>
          <a:prstGeom prst="rect">
            <a:avLst/>
          </a:prstGeom>
        </p:spPr>
      </p:pic>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p:txBody>
          <a:bodyPr/>
          <a:lstStyle/>
          <a:p>
            <a:r>
              <a:rPr lang="en-US" dirty="0"/>
              <a:t>Selecting </a:t>
            </a:r>
            <a:br>
              <a:rPr lang="en-US" dirty="0"/>
            </a:br>
            <a:r>
              <a:rPr lang="en-US" dirty="0"/>
              <a:t>visual aids</a:t>
            </a:r>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p:txBody>
          <a:bodyPr/>
          <a:lstStyle/>
          <a:p>
            <a:fld id="{48F63A3B-78C7-47BE-AE5E-E10140E04643}" type="slidenum">
              <a:rPr lang="en-US" smtClean="0"/>
              <a:pPr/>
              <a:t>6</a:t>
            </a:fld>
            <a:endParaRPr lang="en-US" dirty="0"/>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3664974" y="928688"/>
            <a:ext cx="7743452" cy="5113295"/>
          </a:xfrm>
        </p:spPr>
        <p:txBody>
          <a:bodyPr>
            <a:normAutofit/>
          </a:bodyPr>
          <a:lstStyle/>
          <a:p>
            <a:r>
              <a:rPr lang="sr-Cyrl-RS" sz="1800" b="1" dirty="0">
                <a:latin typeface="Times New Roman" panose="02020603050405020304" pitchFamily="18" charset="0"/>
                <a:cs typeface="Times New Roman" panose="02020603050405020304" pitchFamily="18" charset="0"/>
              </a:rPr>
              <a:t>Хип-хоп</a:t>
            </a:r>
            <a:r>
              <a:rPr lang="sr-Cyrl-RS" sz="1800" dirty="0">
                <a:latin typeface="Times New Roman" panose="02020603050405020304" pitchFamily="18" charset="0"/>
                <a:cs typeface="Times New Roman" panose="02020603050405020304" pitchFamily="18" charset="0"/>
              </a:rPr>
              <a:t> плес се првобитно играо уз хип-хоп музику, или се развио као део хип-хоп културе. Хип-хоп музика, а такође и игра се може поделити на стару школу (</a:t>
            </a:r>
            <a:r>
              <a:rPr lang="en-US" sz="1800" dirty="0">
                <a:latin typeface="Times New Roman" panose="02020603050405020304" pitchFamily="18" charset="0"/>
                <a:cs typeface="Times New Roman" panose="02020603050405020304" pitchFamily="18" charset="0"/>
              </a:rPr>
              <a:t>old school) </a:t>
            </a:r>
            <a:r>
              <a:rPr lang="sr-Cyrl-RS" sz="1800" dirty="0">
                <a:latin typeface="Times New Roman" panose="02020603050405020304" pitchFamily="18" charset="0"/>
                <a:cs typeface="Times New Roman" panose="02020603050405020304" pitchFamily="18" charset="0"/>
              </a:rPr>
              <a:t>и нову школу (</a:t>
            </a:r>
            <a:r>
              <a:rPr lang="en-US" sz="1800" dirty="0">
                <a:latin typeface="Times New Roman" panose="02020603050405020304" pitchFamily="18" charset="0"/>
                <a:cs typeface="Times New Roman" panose="02020603050405020304" pitchFamily="18" charset="0"/>
              </a:rPr>
              <a:t>new school). </a:t>
            </a:r>
            <a:r>
              <a:rPr lang="sr-Cyrl-RS" sz="1800" dirty="0">
                <a:latin typeface="Times New Roman" panose="02020603050405020304" pitchFamily="18" charset="0"/>
                <a:cs typeface="Times New Roman" panose="02020603050405020304" pitchFamily="18" charset="0"/>
              </a:rPr>
              <a:t>Хип-хоп плесни облици су се појавили као независни, и многи људи га данас играју без обзира што имају мало или никакве везе са оригиналном културом. Оригиналан играчки облик у хип-хоп култури су створили субжанрови, а један од њих је брејкденс. </a:t>
            </a:r>
          </a:p>
          <a:p>
            <a:r>
              <a:rPr lang="sr-Cyrl-RS" sz="1800" dirty="0">
                <a:latin typeface="Times New Roman" panose="02020603050405020304" pitchFamily="18" charset="0"/>
                <a:cs typeface="Times New Roman" panose="02020603050405020304" pitchFamily="18" charset="0"/>
              </a:rPr>
              <a:t>Током 90-их година хип-хоп музика се развијала, и отишла даље од фанка, али је постала спорија, сложенија и агресивнија. Ово је ослободило пут новим стиловима игре, и већина ових игара су фокусиране као супротност брејкденса који је добро познат по играчким елементма који се већином изводе на поду. Нови стилови игре су имали инспирацију и у старијим уличним стиловима (</a:t>
            </a:r>
            <a:r>
              <a:rPr lang="en-US" sz="1800" dirty="0">
                <a:latin typeface="Times New Roman" panose="02020603050405020304" pitchFamily="18" charset="0"/>
                <a:cs typeface="Times New Roman" panose="02020603050405020304" pitchFamily="18" charset="0"/>
              </a:rPr>
              <a:t>street dance) </a:t>
            </a:r>
            <a:r>
              <a:rPr lang="sr-Cyrl-RS" sz="1800" dirty="0">
                <a:latin typeface="Times New Roman" panose="02020603050405020304" pitchFamily="18" charset="0"/>
                <a:cs typeface="Times New Roman" panose="02020603050405020304" pitchFamily="18" charset="0"/>
              </a:rPr>
              <a:t>који су се интегрисали у нешто потпуно друго и ново. </a:t>
            </a:r>
            <a:endParaRPr 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A3C6C3C-8A15-4AAA-ABF6-442747BE4C56}"/>
              </a:ext>
            </a:extLst>
          </p:cNvPr>
          <p:cNvPicPr>
            <a:picLocks noChangeAspect="1"/>
          </p:cNvPicPr>
          <p:nvPr/>
        </p:nvPicPr>
        <p:blipFill>
          <a:blip r:embed="rId3"/>
          <a:stretch>
            <a:fillRect/>
          </a:stretch>
        </p:blipFill>
        <p:spPr>
          <a:xfrm>
            <a:off x="0" y="3429000"/>
            <a:ext cx="3440063" cy="2293375"/>
          </a:xfrm>
          <a:prstGeom prst="rect">
            <a:avLst/>
          </a:prstGeom>
        </p:spPr>
      </p:pic>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p:txBody>
          <a:bodyPr/>
          <a:lstStyle/>
          <a:p>
            <a:r>
              <a:rPr lang="en-US" dirty="0"/>
              <a:t>Effective delivery techniques</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p:txBody>
          <a:bodyPr/>
          <a:lstStyle/>
          <a:p>
            <a:fld id="{48F63A3B-78C7-47BE-AE5E-E10140E04643}" type="slidenum">
              <a:rPr lang="en-US" smtClean="0"/>
              <a:pPr/>
              <a:t>7</a:t>
            </a:fld>
            <a:endParaRPr lang="en-US" dirty="0"/>
          </a:p>
        </p:txBody>
      </p:sp>
      <p:sp>
        <p:nvSpPr>
          <p:cNvPr id="5" name="Content Placeholder 4">
            <a:extLst>
              <a:ext uri="{FF2B5EF4-FFF2-40B4-BE49-F238E27FC236}">
                <a16:creationId xmlns:a16="http://schemas.microsoft.com/office/drawing/2014/main" id="{A5FF282F-9B60-4F6E-9FD8-5F0627F32BCC}"/>
              </a:ext>
            </a:extLst>
          </p:cNvPr>
          <p:cNvSpPr>
            <a:spLocks noGrp="1"/>
          </p:cNvSpPr>
          <p:nvPr>
            <p:ph sz="half" idx="2"/>
          </p:nvPr>
        </p:nvSpPr>
        <p:spPr>
          <a:xfrm>
            <a:off x="87406" y="1378974"/>
            <a:ext cx="8931233" cy="4920973"/>
          </a:xfrm>
        </p:spPr>
        <p:txBody>
          <a:bodyPr/>
          <a:lstStyle/>
          <a:p>
            <a:r>
              <a:rPr lang="ru-RU" b="1" dirty="0">
                <a:latin typeface="Times New Roman" panose="02020603050405020304" pitchFamily="18" charset="0"/>
                <a:cs typeface="Times New Roman" panose="02020603050405020304" pitchFamily="18" charset="0"/>
              </a:rPr>
              <a:t>Фолклор</a:t>
            </a:r>
            <a:r>
              <a:rPr lang="ru-RU" dirty="0">
                <a:latin typeface="Times New Roman" panose="02020603050405020304" pitchFamily="18" charset="0"/>
                <a:cs typeface="Times New Roman" panose="02020603050405020304" pitchFamily="18" charset="0"/>
              </a:rPr>
              <a:t> је уопштено име за културу која, у устаљеним традиционалним облицима, живи у народу. Овај културни облик прелази од старијих на млађе. Дуг развојни и вековни пут утицао је на преношење оригиналности народних творевина. Као и све остало, народна уметност еволуира. Ово се у музици лако уочава на песмама са истим текстом које се на разним удаљеностима интерпретирају на разне начине. </a:t>
            </a:r>
            <a:endParaRPr lang="en-US"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Исто се дешава и са народним </a:t>
            </a:r>
            <a:r>
              <a:rPr lang="ru-RU" dirty="0">
                <a:solidFill>
                  <a:schemeClr val="tx1"/>
                </a:solidFill>
                <a:latin typeface="Times New Roman" panose="02020603050405020304" pitchFamily="18" charset="0"/>
                <a:cs typeface="Times New Roman" panose="02020603050405020304" pitchFamily="18" charset="0"/>
              </a:rPr>
              <a:t>иг</a:t>
            </a:r>
            <a:r>
              <a:rPr lang="sr-Cyrl-RS" dirty="0">
                <a:solidFill>
                  <a:schemeClr val="tx1"/>
                </a:solidFill>
                <a:latin typeface="Times New Roman" panose="02020603050405020304" pitchFamily="18" charset="0"/>
                <a:cs typeface="Times New Roman" panose="02020603050405020304" pitchFamily="18" charset="0"/>
              </a:rPr>
              <a:t>рама</a:t>
            </a:r>
            <a:r>
              <a:rPr lang="ru-RU" dirty="0">
                <a:solidFill>
                  <a:schemeClr val="tx1"/>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народна кола данас и она од пре педесет година, иако са истим именима и називима, разликују се</a:t>
            </a:r>
            <a:r>
              <a:rPr lang="ru-RU"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Народни дух, најснажнији </a:t>
            </a:r>
            <a:r>
              <a:rPr lang="ru-RU" dirty="0">
                <a:latin typeface="Times New Roman" panose="02020603050405020304" pitchFamily="18" charset="0"/>
                <a:cs typeface="Times New Roman" panose="02020603050405020304" pitchFamily="18" charset="0"/>
              </a:rPr>
              <a:t>покретач свих идеја у уметности, никада не мирује. Народ обавезно и увек ствара своју уметност, са својом етиком и посебном карактеристиком. Проучавајући фолклор научници реконструишу духовну вредност и културну прошлост народа. Музички фолклор преноси се предањем и помаже нам да упознамо народно стваралаштво прошлих епоха. </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4DE3717-481A-429D-8693-688E4EE2EBDE}"/>
              </a:ext>
            </a:extLst>
          </p:cNvPr>
          <p:cNvPicPr>
            <a:picLocks noChangeAspect="1"/>
          </p:cNvPicPr>
          <p:nvPr/>
        </p:nvPicPr>
        <p:blipFill>
          <a:blip r:embed="rId3"/>
          <a:stretch>
            <a:fillRect/>
          </a:stretch>
        </p:blipFill>
        <p:spPr>
          <a:xfrm>
            <a:off x="8989710" y="1294140"/>
            <a:ext cx="3202290" cy="4269720"/>
          </a:xfrm>
          <a:prstGeom prst="rect">
            <a:avLst/>
          </a:prstGeom>
        </p:spPr>
      </p:pic>
    </p:spTree>
    <p:extLst>
      <p:ext uri="{BB962C8B-B14F-4D97-AF65-F5344CB8AC3E}">
        <p14:creationId xmlns:p14="http://schemas.microsoft.com/office/powerpoint/2010/main" val="246859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p:txBody>
          <a:bodyPr/>
          <a:lstStyle/>
          <a:p>
            <a:fld id="{48F63A3B-78C7-47BE-AE5E-E10140E04643}" type="slidenum">
              <a:rPr lang="en-US" smtClean="0"/>
              <a:pPr/>
              <a:t>8</a:t>
            </a:fld>
            <a:endParaRPr lang="en-US" dirty="0"/>
          </a:p>
        </p:txBody>
      </p:sp>
      <p:sp>
        <p:nvSpPr>
          <p:cNvPr id="7" name="Content Placeholder 6">
            <a:extLst>
              <a:ext uri="{FF2B5EF4-FFF2-40B4-BE49-F238E27FC236}">
                <a16:creationId xmlns:a16="http://schemas.microsoft.com/office/drawing/2014/main" id="{5C822E66-9647-4CAE-8683-4C50094EC411}"/>
              </a:ext>
            </a:extLst>
          </p:cNvPr>
          <p:cNvSpPr>
            <a:spLocks noGrp="1"/>
          </p:cNvSpPr>
          <p:nvPr>
            <p:ph sz="half" idx="15"/>
          </p:nvPr>
        </p:nvSpPr>
        <p:spPr>
          <a:xfrm>
            <a:off x="5084221" y="888590"/>
            <a:ext cx="6636773" cy="5080819"/>
          </a:xfrm>
        </p:spPr>
        <p:txBody>
          <a:bodyPr/>
          <a:lstStyle/>
          <a:p>
            <a:pPr marL="0" indent="0">
              <a:buNone/>
            </a:pPr>
            <a:r>
              <a:rPr lang="ru-RU" b="1" dirty="0">
                <a:solidFill>
                  <a:schemeClr val="tx1"/>
                </a:solidFill>
                <a:latin typeface="Times New Roman" panose="02020603050405020304" pitchFamily="18" charset="0"/>
                <a:cs typeface="Times New Roman" panose="02020603050405020304" pitchFamily="18" charset="0"/>
              </a:rPr>
              <a:t>Танго</a:t>
            </a:r>
            <a:r>
              <a:rPr lang="ru-RU" dirty="0">
                <a:solidFill>
                  <a:schemeClr val="tx1"/>
                </a:solidFill>
                <a:latin typeface="Times New Roman" panose="02020603050405020304" pitchFamily="18" charset="0"/>
                <a:cs typeface="Times New Roman" panose="02020603050405020304" pitchFamily="18" charset="0"/>
              </a:rPr>
              <a:t> је оригинално био плес импровизације који је комбиновао ритам и покрете неколико ранијих музичких и плесних традиција. Најупечатљивији траг су оставили „кандомбе”, аргентинска верзија плеса робова из Африке, која је доспела у луку Буенос Ајреса. Други извор је била кубанс</a:t>
            </a:r>
            <a:r>
              <a:rPr lang="sr-Cyrl-RS" dirty="0">
                <a:solidFill>
                  <a:schemeClr val="tx1"/>
                </a:solidFill>
                <a:latin typeface="Times New Roman" panose="02020603050405020304" pitchFamily="18" charset="0"/>
                <a:cs typeface="Times New Roman" panose="02020603050405020304" pitchFamily="18" charset="0"/>
              </a:rPr>
              <a:t>ка</a:t>
            </a:r>
            <a:r>
              <a:rPr lang="ru-RU" dirty="0">
                <a:solidFill>
                  <a:schemeClr val="tx1"/>
                </a:solidFill>
                <a:latin typeface="Times New Roman" panose="02020603050405020304" pitchFamily="18" charset="0"/>
                <a:cs typeface="Times New Roman" panose="02020603050405020304" pitchFamily="18" charset="0"/>
              </a:rPr>
              <a:t> „хабанера“, мешавина француских, колонијалних контраплесова са афричким утицајем. Елементи кубанске хабанере и европске полке су се спојили у локални аргентински плес „милонга“. </a:t>
            </a: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ru-RU" dirty="0">
                <a:solidFill>
                  <a:schemeClr val="tx1"/>
                </a:solidFill>
                <a:latin typeface="Times New Roman" panose="02020603050405020304" pitchFamily="18" charset="0"/>
                <a:cs typeface="Times New Roman" panose="02020603050405020304" pitchFamily="18" charset="0"/>
              </a:rPr>
              <a:t>Милонга је првобитно била песма пуна импровизације коју су певали паyадорес или фолк певачи аргентинских степа, пампаса. Као плес, постала је популарна међу компадритосима, на улицама Буенос Ајрес-а 70-их година 19. века.</a:t>
            </a: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Неки историчари верују да су управо ови компадритоси импровизовали и имитирали покрете црначких цандомбе играча и спојили их у милонге, које су и стварале прве танго ноте касних 1870-их.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3BBC86CC-D6DE-456E-8024-EFBF063A3BDF}"/>
              </a:ext>
            </a:extLst>
          </p:cNvPr>
          <p:cNvPicPr>
            <a:picLocks noChangeAspect="1"/>
          </p:cNvPicPr>
          <p:nvPr/>
        </p:nvPicPr>
        <p:blipFill>
          <a:blip r:embed="rId3"/>
          <a:stretch>
            <a:fillRect/>
          </a:stretch>
        </p:blipFill>
        <p:spPr>
          <a:xfrm>
            <a:off x="0" y="1334269"/>
            <a:ext cx="4458173" cy="4395480"/>
          </a:xfrm>
          <a:prstGeom prst="rect">
            <a:avLst/>
          </a:prstGeom>
        </p:spPr>
      </p:pic>
    </p:spTree>
    <p:extLst>
      <p:ext uri="{BB962C8B-B14F-4D97-AF65-F5344CB8AC3E}">
        <p14:creationId xmlns:p14="http://schemas.microsoft.com/office/powerpoint/2010/main" val="1941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89D6B-E9C9-463E-9C7F-ED9EE9E765EA}"/>
              </a:ext>
            </a:extLst>
          </p:cNvPr>
          <p:cNvSpPr>
            <a:spLocks noGrp="1"/>
          </p:cNvSpPr>
          <p:nvPr>
            <p:ph sz="half" idx="2"/>
          </p:nvPr>
        </p:nvSpPr>
        <p:spPr>
          <a:xfrm>
            <a:off x="5103159" y="928689"/>
            <a:ext cx="6544743" cy="5472112"/>
          </a:xfrm>
        </p:spPr>
        <p:txBody>
          <a:bodyPr>
            <a:normAutofit/>
          </a:bodyPr>
          <a:lstStyle/>
          <a:p>
            <a:pPr marL="0" indent="0" algn="l">
              <a:buNone/>
            </a:pPr>
            <a:r>
              <a:rPr lang="ru-RU" b="1" dirty="0">
                <a:solidFill>
                  <a:schemeClr val="tx1"/>
                </a:solidFill>
                <a:effectLst/>
                <a:latin typeface="Times New Roman" panose="02020603050405020304" pitchFamily="18" charset="0"/>
                <a:cs typeface="Times New Roman" panose="02020603050405020304" pitchFamily="18" charset="0"/>
              </a:rPr>
              <a:t>Салса</a:t>
            </a:r>
            <a:r>
              <a:rPr lang="ru-RU" dirty="0">
                <a:solidFill>
                  <a:schemeClr val="tx1"/>
                </a:solidFill>
                <a:effectLst/>
                <a:latin typeface="Times New Roman" panose="02020603050405020304" pitchFamily="18" charset="0"/>
                <a:cs typeface="Times New Roman" panose="02020603050405020304" pitchFamily="18" charset="0"/>
              </a:rPr>
              <a:t> је врста </a:t>
            </a:r>
            <a:r>
              <a:rPr lang="ru-RU" dirty="0">
                <a:solidFill>
                  <a:schemeClr val="tx1"/>
                </a:solidFill>
                <a:latin typeface="Times New Roman" panose="02020603050405020304" pitchFamily="18" charset="0"/>
                <a:cs typeface="Times New Roman" panose="02020603050405020304" pitchFamily="18" charset="0"/>
              </a:rPr>
              <a:t>плеса</a:t>
            </a:r>
            <a:r>
              <a:rPr lang="ru-RU" dirty="0">
                <a:solidFill>
                  <a:schemeClr val="tx1"/>
                </a:solidFill>
                <a:effectLst/>
                <a:latin typeface="Times New Roman" panose="02020603050405020304" pitchFamily="18" charset="0"/>
                <a:cs typeface="Times New Roman" panose="02020603050405020304" pitchFamily="18" charset="0"/>
              </a:rPr>
              <a:t>. Реч „салса“ значи „сос“, а настала је у </a:t>
            </a:r>
            <a:r>
              <a:rPr lang="ru-RU" dirty="0">
                <a:solidFill>
                  <a:schemeClr val="tx1"/>
                </a:solidFill>
                <a:latin typeface="Times New Roman" panose="02020603050405020304" pitchFamily="18" charset="0"/>
                <a:cs typeface="Times New Roman" panose="02020603050405020304" pitchFamily="18" charset="0"/>
              </a:rPr>
              <a:t>Њујорку</a:t>
            </a:r>
            <a:r>
              <a:rPr lang="ru-RU" dirty="0">
                <a:solidFill>
                  <a:schemeClr val="tx1"/>
                </a:solidFill>
                <a:effectLst/>
                <a:latin typeface="Times New Roman" panose="02020603050405020304" pitchFamily="18" charset="0"/>
                <a:cs typeface="Times New Roman" panose="02020603050405020304" pitchFamily="18" charset="0"/>
              </a:rPr>
              <a:t> у недостатку израза за нове плесове који су се појавили у том граду. Термин „салса“ се користио за цео спектар различитих </a:t>
            </a:r>
            <a:r>
              <a:rPr lang="ru-RU" dirty="0">
                <a:solidFill>
                  <a:schemeClr val="tx1"/>
                </a:solidFill>
                <a:latin typeface="Times New Roman" panose="02020603050405020304" pitchFamily="18" charset="0"/>
                <a:cs typeface="Times New Roman" panose="02020603050405020304" pitchFamily="18" charset="0"/>
              </a:rPr>
              <a:t>карипских</a:t>
            </a:r>
            <a:r>
              <a:rPr lang="ru-RU" dirty="0">
                <a:solidFill>
                  <a:schemeClr val="tx1"/>
                </a:solidFill>
                <a:effectLst/>
                <a:latin typeface="Times New Roman" panose="02020603050405020304" pitchFamily="18" charset="0"/>
                <a:cs typeface="Times New Roman" panose="02020603050405020304" pitchFamily="18" charset="0"/>
              </a:rPr>
              <a:t> плесова: </a:t>
            </a:r>
            <a:r>
              <a:rPr lang="ru-RU" dirty="0">
                <a:solidFill>
                  <a:schemeClr val="tx1"/>
                </a:solidFill>
                <a:latin typeface="Times New Roman" panose="02020603050405020304" pitchFamily="18" charset="0"/>
                <a:cs typeface="Times New Roman" panose="02020603050405020304" pitchFamily="18" charset="0"/>
              </a:rPr>
              <a:t>румбу</a:t>
            </a:r>
            <a:r>
              <a:rPr lang="ru-RU"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сон монтуно</a:t>
            </a:r>
            <a:r>
              <a:rPr lang="ru-RU"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мамбо</a:t>
            </a:r>
            <a:r>
              <a:rPr lang="ru-RU"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ча-ча</a:t>
            </a:r>
            <a:r>
              <a:rPr lang="ru-RU"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данзон</a:t>
            </a:r>
            <a:r>
              <a:rPr lang="ru-RU"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плену</a:t>
            </a:r>
            <a:r>
              <a:rPr lang="ru-RU"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бомбу</a:t>
            </a:r>
            <a:r>
              <a:rPr lang="ru-RU"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меренге</a:t>
            </a:r>
            <a:r>
              <a:rPr lang="ru-RU" dirty="0">
                <a:solidFill>
                  <a:schemeClr val="tx1"/>
                </a:solidFill>
                <a:effectLst/>
                <a:latin typeface="Times New Roman" panose="02020603050405020304" pitchFamily="18" charset="0"/>
                <a:cs typeface="Times New Roman" panose="02020603050405020304" pitchFamily="18" charset="0"/>
              </a:rPr>
              <a:t> итд. Касније се тај израз употребљавао за новонастали плес, који је данас познат као „салса“.</a:t>
            </a:r>
          </a:p>
          <a:p>
            <a:pPr marL="0" indent="0" algn="l">
              <a:buNone/>
            </a:pPr>
            <a:r>
              <a:rPr lang="ru-RU" dirty="0">
                <a:solidFill>
                  <a:schemeClr val="tx1"/>
                </a:solidFill>
                <a:effectLst/>
                <a:latin typeface="Times New Roman" panose="02020603050405020304" pitchFamily="18" charset="0"/>
                <a:cs typeface="Times New Roman" panose="02020603050405020304" pitchFamily="18" charset="0"/>
              </a:rPr>
              <a:t>Масовна употреба речи „салса“ за плес и музику почиње тек након </a:t>
            </a:r>
            <a:r>
              <a:rPr lang="ru-RU" dirty="0">
                <a:solidFill>
                  <a:schemeClr val="tx1"/>
                </a:solidFill>
                <a:latin typeface="Times New Roman" panose="02020603050405020304" pitchFamily="18" charset="0"/>
                <a:cs typeface="Times New Roman" panose="02020603050405020304" pitchFamily="18" charset="0"/>
              </a:rPr>
              <a:t>1976</a:t>
            </a:r>
            <a:r>
              <a:rPr lang="ru-RU" dirty="0">
                <a:solidFill>
                  <a:schemeClr val="tx1"/>
                </a:solidFill>
                <a:effectLst/>
                <a:latin typeface="Times New Roman" panose="02020603050405020304" pitchFamily="18" charset="0"/>
                <a:cs typeface="Times New Roman" panose="02020603050405020304" pitchFamily="18" charset="0"/>
              </a:rPr>
              <a:t>. године, када је њујоршки магазин </a:t>
            </a:r>
            <a:r>
              <a:rPr lang="ru-RU" dirty="0">
                <a:solidFill>
                  <a:schemeClr val="tx1"/>
                </a:solidFill>
                <a:latin typeface="Times New Roman" panose="02020603050405020304" pitchFamily="18" charset="0"/>
                <a:cs typeface="Times New Roman" panose="02020603050405020304" pitchFamily="18" charset="0"/>
              </a:rPr>
              <a:t>Билборд</a:t>
            </a:r>
            <a:r>
              <a:rPr lang="ru-RU" dirty="0">
                <a:solidFill>
                  <a:schemeClr val="tx1"/>
                </a:solidFill>
                <a:effectLst/>
                <a:latin typeface="Times New Roman" panose="02020603050405020304" pitchFamily="18" charset="0"/>
                <a:cs typeface="Times New Roman" panose="02020603050405020304" pitchFamily="18" charset="0"/>
              </a:rPr>
              <a:t> објавио додатак на 24 стране под називом „Салса експлозија“. Тада су и сви остали медији почели да користе овај термин. Мада је кубански композитор </a:t>
            </a:r>
            <a:r>
              <a:rPr lang="ru-RU" dirty="0">
                <a:solidFill>
                  <a:schemeClr val="tx1"/>
                </a:solidFill>
                <a:latin typeface="Times New Roman" panose="02020603050405020304" pitchFamily="18" charset="0"/>
                <a:cs typeface="Times New Roman" panose="02020603050405020304" pitchFamily="18" charset="0"/>
              </a:rPr>
              <a:t>Игњацио Пињерио</a:t>
            </a:r>
            <a:r>
              <a:rPr lang="ru-RU" dirty="0">
                <a:solidFill>
                  <a:schemeClr val="tx1"/>
                </a:solidFill>
                <a:effectLst/>
                <a:latin typeface="Times New Roman" panose="02020603050405020304" pitchFamily="18" charset="0"/>
                <a:cs typeface="Times New Roman" panose="02020603050405020304" pitchFamily="18" charset="0"/>
              </a:rPr>
              <a:t> написао песму (шп. Echale Salsita), или „Додај мало салсе“ још </a:t>
            </a:r>
            <a:r>
              <a:rPr lang="ru-RU" dirty="0">
                <a:solidFill>
                  <a:schemeClr val="tx1"/>
                </a:solidFill>
                <a:latin typeface="Times New Roman" panose="02020603050405020304" pitchFamily="18" charset="0"/>
                <a:cs typeface="Times New Roman" panose="02020603050405020304" pitchFamily="18" charset="0"/>
              </a:rPr>
              <a:t>1933</a:t>
            </a:r>
            <a:r>
              <a:rPr lang="ru-RU" dirty="0">
                <a:solidFill>
                  <a:schemeClr val="tx1"/>
                </a:solidFill>
                <a:effectLst/>
                <a:latin typeface="Times New Roman" panose="02020603050405020304" pitchFamily="18" charset="0"/>
                <a:cs typeface="Times New Roman" panose="02020603050405020304" pitchFamily="18" charset="0"/>
              </a:rPr>
              <a:t>. године где овом речју означава покрете у плесу и врсту музике.</a:t>
            </a:r>
          </a:p>
          <a:p>
            <a:pPr marL="0" indent="0" algn="l">
              <a:buNone/>
            </a:pPr>
            <a:r>
              <a:rPr lang="ru-RU" dirty="0">
                <a:solidFill>
                  <a:schemeClr val="tx1"/>
                </a:solidFill>
                <a:effectLst/>
                <a:latin typeface="Times New Roman" panose="02020603050405020304" pitchFamily="18" charset="0"/>
                <a:cs typeface="Times New Roman" panose="02020603050405020304" pitchFamily="18" charset="0"/>
              </a:rPr>
              <a:t>Постоје многи стилови салсе: кубански, порторикански, колумбијски, Њујорк, Л. А. и други.</a:t>
            </a:r>
          </a:p>
          <a:p>
            <a:endParaRPr lang="en-US" dirty="0"/>
          </a:p>
        </p:txBody>
      </p:sp>
      <p:sp>
        <p:nvSpPr>
          <p:cNvPr id="4" name="Slide Number Placeholder 3">
            <a:extLst>
              <a:ext uri="{FF2B5EF4-FFF2-40B4-BE49-F238E27FC236}">
                <a16:creationId xmlns:a16="http://schemas.microsoft.com/office/drawing/2014/main" id="{3EB4EE25-200B-493C-AB3A-39C0CEA2E599}"/>
              </a:ext>
            </a:extLst>
          </p:cNvPr>
          <p:cNvSpPr>
            <a:spLocks noGrp="1"/>
          </p:cNvSpPr>
          <p:nvPr>
            <p:ph type="sldNum" sz="quarter" idx="10"/>
          </p:nvPr>
        </p:nvSpPr>
        <p:spPr/>
        <p:txBody>
          <a:bodyPr/>
          <a:lstStyle/>
          <a:p>
            <a:fld id="{48F63A3B-78C7-47BE-AE5E-E10140E04643}" type="slidenum">
              <a:rPr lang="en-US" smtClean="0"/>
              <a:pPr/>
              <a:t>9</a:t>
            </a:fld>
            <a:endParaRPr lang="en-US" dirty="0"/>
          </a:p>
        </p:txBody>
      </p:sp>
      <p:pic>
        <p:nvPicPr>
          <p:cNvPr id="5" name="Picture 4">
            <a:extLst>
              <a:ext uri="{FF2B5EF4-FFF2-40B4-BE49-F238E27FC236}">
                <a16:creationId xmlns:a16="http://schemas.microsoft.com/office/drawing/2014/main" id="{B04E9979-C1BD-4111-8DD7-2D5E3249C391}"/>
              </a:ext>
            </a:extLst>
          </p:cNvPr>
          <p:cNvPicPr>
            <a:picLocks noChangeAspect="1"/>
          </p:cNvPicPr>
          <p:nvPr/>
        </p:nvPicPr>
        <p:blipFill rotWithShape="1">
          <a:blip r:embed="rId2"/>
          <a:srcRect l="27044" r="9344"/>
          <a:stretch/>
        </p:blipFill>
        <p:spPr>
          <a:xfrm>
            <a:off x="639856" y="1143420"/>
            <a:ext cx="3877044" cy="4571159"/>
          </a:xfrm>
          <a:prstGeom prst="rect">
            <a:avLst/>
          </a:prstGeom>
        </p:spPr>
      </p:pic>
    </p:spTree>
    <p:extLst>
      <p:ext uri="{BB962C8B-B14F-4D97-AF65-F5344CB8AC3E}">
        <p14:creationId xmlns:p14="http://schemas.microsoft.com/office/powerpoint/2010/main" val="92537645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TM03457464[[fn=Dividend]]</Template>
  <TotalTime>59</TotalTime>
  <Words>1567</Words>
  <Application>Microsoft Office PowerPoint</Application>
  <PresentationFormat>Widescreen</PresentationFormat>
  <Paragraphs>53</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Gill Sans MT</vt:lpstr>
      <vt:lpstr>Times New Roman</vt:lpstr>
      <vt:lpstr>Wingdings 2</vt:lpstr>
      <vt:lpstr>Dividend</vt:lpstr>
      <vt:lpstr>плес</vt:lpstr>
      <vt:lpstr>agenda</vt:lpstr>
      <vt:lpstr>PowerPoint Presentation</vt:lpstr>
      <vt:lpstr>Overcoming nervousness</vt:lpstr>
      <vt:lpstr>PowerPoint Presentation</vt:lpstr>
      <vt:lpstr>Selecting  visual aids</vt:lpstr>
      <vt:lpstr>Effective delivery techniques</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плес</dc:title>
  <dc:subject/>
  <dc:creator>Korisnik</dc:creator>
  <cp:lastModifiedBy>Korisnik</cp:lastModifiedBy>
  <cp:revision>13</cp:revision>
  <dcterms:created xsi:type="dcterms:W3CDTF">2024-02-27T22:37:30Z</dcterms:created>
  <dcterms:modified xsi:type="dcterms:W3CDTF">2024-03-07T11:07:39Z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